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3" r:id="rId1"/>
  </p:sldMasterIdLst>
  <p:notesMasterIdLst>
    <p:notesMasterId r:id="rId7"/>
  </p:notesMasterIdLst>
  <p:handoutMasterIdLst>
    <p:handoutMasterId r:id="rId8"/>
  </p:handoutMasterIdLst>
  <p:sldIdLst>
    <p:sldId id="1183" r:id="rId2"/>
    <p:sldId id="1199" r:id="rId3"/>
    <p:sldId id="1196" r:id="rId4"/>
    <p:sldId id="1200" r:id="rId5"/>
    <p:sldId id="1201" r:id="rId6"/>
  </p:sldIdLst>
  <p:sldSz cx="9144000" cy="5143500" type="screen16x9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142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288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43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574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5715" algn="l" defTabSz="914288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2857" algn="l" defTabSz="914288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000" algn="l" defTabSz="914288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143" algn="l" defTabSz="914288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61" userDrawn="1">
          <p15:clr>
            <a:srgbClr val="A4A3A4"/>
          </p15:clr>
        </p15:guide>
        <p15:guide id="2" pos="324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Черепахина Дарья Олеговна" initials="ЧДО" lastIdx="1" clrIdx="0">
    <p:extLst>
      <p:ext uri="{19B8F6BF-5375-455C-9EA6-DF929625EA0E}">
        <p15:presenceInfo xmlns:p15="http://schemas.microsoft.com/office/powerpoint/2012/main" userId="S-1-5-21-2356655543-2162514679-1277178298-15748" providerId="AD"/>
      </p:ext>
    </p:extLst>
  </p:cmAuthor>
  <p:cmAuthor id="2" name="Алексей" initials="А" lastIdx="1" clrIdx="1">
    <p:extLst>
      <p:ext uri="{19B8F6BF-5375-455C-9EA6-DF929625EA0E}">
        <p15:presenceInfo xmlns:p15="http://schemas.microsoft.com/office/powerpoint/2012/main" userId="Алексей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489B"/>
    <a:srgbClr val="4A7EBB"/>
    <a:srgbClr val="E46C0A"/>
    <a:srgbClr val="E0881C"/>
    <a:srgbClr val="385AC2"/>
    <a:srgbClr val="1C77B6"/>
    <a:srgbClr val="024C91"/>
    <a:srgbClr val="8FAA4C"/>
    <a:srgbClr val="C1916A"/>
    <a:srgbClr val="B3A2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65" autoAdjust="0"/>
    <p:restoredTop sz="96163" autoAdjust="0"/>
  </p:normalViewPr>
  <p:slideViewPr>
    <p:cSldViewPr>
      <p:cViewPr varScale="1">
        <p:scale>
          <a:sx n="100" d="100"/>
          <a:sy n="100" d="100"/>
        </p:scale>
        <p:origin x="1476" y="72"/>
      </p:cViewPr>
      <p:guideLst>
        <p:guide orient="horz" pos="1961"/>
        <p:guide pos="324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notesViewPr>
    <p:cSldViewPr>
      <p:cViewPr varScale="1">
        <p:scale>
          <a:sx n="73" d="100"/>
          <a:sy n="73" d="100"/>
        </p:scale>
        <p:origin x="-2136" y="-108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9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E40DB20-F16E-42E5-9404-EA6516FEAA51}" type="datetimeFigureOut">
              <a:rPr lang="ru-RU"/>
              <a:pPr>
                <a:defRPr/>
              </a:pPr>
              <a:t>08.08.2022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671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671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65F708F-6581-4988-ABA1-EAD2782F45B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30395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9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95DCB7B-5AF5-4897-AD46-2234D7005368}" type="datetimeFigureOut">
              <a:rPr lang="ru-RU"/>
              <a:pPr>
                <a:defRPr/>
              </a:pPr>
              <a:t>08.08.2022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5" y="4717220"/>
            <a:ext cx="5438775" cy="44663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671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671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667E993-EA8C-4A1E-94D1-DF2E48F37AE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78415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2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15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57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0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43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912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08.08.2022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684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08.08.2022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691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08.08.2022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283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08.08.2022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403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94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1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4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6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8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60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2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8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95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08.08.2022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051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4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4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08.08.2022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06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3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42" indent="0">
              <a:buNone/>
              <a:defRPr sz="1800" b="1"/>
            </a:lvl3pPr>
            <a:lvl4pPr marL="1371362" indent="0">
              <a:buNone/>
              <a:defRPr sz="1600" b="1"/>
            </a:lvl4pPr>
            <a:lvl5pPr marL="1828484" indent="0">
              <a:buNone/>
              <a:defRPr sz="1600" b="1"/>
            </a:lvl5pPr>
            <a:lvl6pPr marL="2285602" indent="0">
              <a:buNone/>
              <a:defRPr sz="1600" b="1"/>
            </a:lvl6pPr>
            <a:lvl7pPr marL="2742721" indent="0">
              <a:buNone/>
              <a:defRPr sz="1600" b="1"/>
            </a:lvl7pPr>
            <a:lvl8pPr marL="3199840" indent="0">
              <a:buNone/>
              <a:defRPr sz="1600" b="1"/>
            </a:lvl8pPr>
            <a:lvl9pPr marL="365695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3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9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42" indent="0">
              <a:buNone/>
              <a:defRPr sz="1800" b="1"/>
            </a:lvl3pPr>
            <a:lvl4pPr marL="1371362" indent="0">
              <a:buNone/>
              <a:defRPr sz="1600" b="1"/>
            </a:lvl4pPr>
            <a:lvl5pPr marL="1828484" indent="0">
              <a:buNone/>
              <a:defRPr sz="1600" b="1"/>
            </a:lvl5pPr>
            <a:lvl6pPr marL="2285602" indent="0">
              <a:buNone/>
              <a:defRPr sz="1600" b="1"/>
            </a:lvl6pPr>
            <a:lvl7pPr marL="2742721" indent="0">
              <a:buNone/>
              <a:defRPr sz="1600" b="1"/>
            </a:lvl7pPr>
            <a:lvl8pPr marL="3199840" indent="0">
              <a:buNone/>
              <a:defRPr sz="1600" b="1"/>
            </a:lvl8pPr>
            <a:lvl9pPr marL="365695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9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08.08.2022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2281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08.08.2022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117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08.08.2022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430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2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4" y="204847"/>
            <a:ext cx="5111751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2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42" indent="0">
              <a:buNone/>
              <a:defRPr sz="1000"/>
            </a:lvl3pPr>
            <a:lvl4pPr marL="1371362" indent="0">
              <a:buNone/>
              <a:defRPr sz="900"/>
            </a:lvl4pPr>
            <a:lvl5pPr marL="1828484" indent="0">
              <a:buNone/>
              <a:defRPr sz="900"/>
            </a:lvl5pPr>
            <a:lvl6pPr marL="2285602" indent="0">
              <a:buNone/>
              <a:defRPr sz="900"/>
            </a:lvl6pPr>
            <a:lvl7pPr marL="2742721" indent="0">
              <a:buNone/>
              <a:defRPr sz="900"/>
            </a:lvl7pPr>
            <a:lvl8pPr marL="3199840" indent="0">
              <a:buNone/>
              <a:defRPr sz="900"/>
            </a:lvl8pPr>
            <a:lvl9pPr marL="3656959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08.08.2022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40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119" indent="0">
              <a:buNone/>
              <a:defRPr sz="2800"/>
            </a:lvl2pPr>
            <a:lvl3pPr marL="914242" indent="0">
              <a:buNone/>
              <a:defRPr sz="2400"/>
            </a:lvl3pPr>
            <a:lvl4pPr marL="1371362" indent="0">
              <a:buNone/>
              <a:defRPr sz="2000"/>
            </a:lvl4pPr>
            <a:lvl5pPr marL="1828484" indent="0">
              <a:buNone/>
              <a:defRPr sz="2000"/>
            </a:lvl5pPr>
            <a:lvl6pPr marL="2285602" indent="0">
              <a:buNone/>
              <a:defRPr sz="2000"/>
            </a:lvl6pPr>
            <a:lvl7pPr marL="2742721" indent="0">
              <a:buNone/>
              <a:defRPr sz="2000"/>
            </a:lvl7pPr>
            <a:lvl8pPr marL="3199840" indent="0">
              <a:buNone/>
              <a:defRPr sz="2000"/>
            </a:lvl8pPr>
            <a:lvl9pPr marL="3656959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79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42" indent="0">
              <a:buNone/>
              <a:defRPr sz="1000"/>
            </a:lvl3pPr>
            <a:lvl4pPr marL="1371362" indent="0">
              <a:buNone/>
              <a:defRPr sz="900"/>
            </a:lvl4pPr>
            <a:lvl5pPr marL="1828484" indent="0">
              <a:buNone/>
              <a:defRPr sz="900"/>
            </a:lvl5pPr>
            <a:lvl6pPr marL="2285602" indent="0">
              <a:buNone/>
              <a:defRPr sz="900"/>
            </a:lvl6pPr>
            <a:lvl7pPr marL="2742721" indent="0">
              <a:buNone/>
              <a:defRPr sz="900"/>
            </a:lvl7pPr>
            <a:lvl8pPr marL="3199840" indent="0">
              <a:buNone/>
              <a:defRPr sz="900"/>
            </a:lvl8pPr>
            <a:lvl9pPr marL="3656959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08.08.2022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629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30" tIns="45715" rIns="91430" bIns="45715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4"/>
            <a:ext cx="8229600" cy="3394472"/>
          </a:xfrm>
          <a:prstGeom prst="rect">
            <a:avLst/>
          </a:prstGeom>
        </p:spPr>
        <p:txBody>
          <a:bodyPr vert="horz" lIns="91430" tIns="45715" rIns="91430" bIns="45715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79"/>
            <a:ext cx="2133600" cy="273844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08.08.2022</a:t>
            </a:fld>
            <a:endParaRPr lang="ru-RU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79"/>
            <a:ext cx="2895600" cy="273844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79"/>
            <a:ext cx="2133600" cy="273844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29404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4" r:id="rId1"/>
    <p:sldLayoutId id="2147484025" r:id="rId2"/>
    <p:sldLayoutId id="2147484026" r:id="rId3"/>
    <p:sldLayoutId id="2147484027" r:id="rId4"/>
    <p:sldLayoutId id="2147484028" r:id="rId5"/>
    <p:sldLayoutId id="2147484029" r:id="rId6"/>
    <p:sldLayoutId id="2147484030" r:id="rId7"/>
    <p:sldLayoutId id="2147484031" r:id="rId8"/>
    <p:sldLayoutId id="2147484032" r:id="rId9"/>
    <p:sldLayoutId id="2147484033" r:id="rId10"/>
    <p:sldLayoutId id="2147484034" r:id="rId11"/>
  </p:sldLayoutIdLst>
  <p:txStyles>
    <p:titleStyle>
      <a:lvl1pPr algn="ctr" defTabSz="914242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41" indent="-342841" algn="l" defTabSz="914242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21" indent="-285701" algn="l" defTabSz="914242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02" indent="-228560" algn="l" defTabSz="91424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20" indent="-228560" algn="l" defTabSz="914242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42" indent="-228560" algn="l" defTabSz="914242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160" indent="-228560" algn="l" defTabSz="9142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82" indent="-228560" algn="l" defTabSz="9142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402" indent="-228560" algn="l" defTabSz="9142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22" indent="-228560" algn="l" defTabSz="9142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2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9" algn="l" defTabSz="9142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2" algn="l" defTabSz="9142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62" algn="l" defTabSz="9142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84" algn="l" defTabSz="9142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02" algn="l" defTabSz="9142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21" algn="l" defTabSz="9142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40" algn="l" defTabSz="9142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59" algn="l" defTabSz="9142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yuvk@nso.ru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koaal@nso.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489B">
            <a:alpha val="9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68"/>
          <p:cNvSpPr/>
          <p:nvPr/>
        </p:nvSpPr>
        <p:spPr>
          <a:xfrm>
            <a:off x="9408392" y="12400335"/>
            <a:ext cx="3682825" cy="333080"/>
          </a:xfrm>
          <a:prstGeom prst="rect">
            <a:avLst/>
          </a:prstGeom>
          <a:ln w="3175">
            <a:miter lim="4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8100" tIns="38100" rIns="38100" bIns="38100">
            <a:normAutofit fontScale="40000" lnSpcReduction="20000"/>
          </a:bodyPr>
          <a:lstStyle>
            <a:lvl1pPr algn="r">
              <a:lnSpc>
                <a:spcPct val="80000"/>
              </a:lnSpc>
              <a:defRPr sz="10000" b="1">
                <a:solidFill>
                  <a:srgbClr val="393941"/>
                </a:solidFill>
                <a:latin typeface="Montserrat-SemiBold"/>
                <a:ea typeface="Montserrat-SemiBold"/>
                <a:cs typeface="Montserrat-SemiBold"/>
                <a:sym typeface="Montserrat-SemiBold"/>
              </a:defRPr>
            </a:lvl1pPr>
          </a:lstStyle>
          <a:p>
            <a:pPr algn="ctr"/>
            <a:r>
              <a:rPr lang="ru-RU" sz="4000" dirty="0">
                <a:solidFill>
                  <a:srgbClr val="ECECEC"/>
                </a:solidFill>
              </a:rPr>
              <a:t>Травников Андрей Александрович</a:t>
            </a:r>
            <a:endParaRPr sz="4000" dirty="0">
              <a:solidFill>
                <a:srgbClr val="ECECEC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43808" y="3941574"/>
            <a:ext cx="5971291" cy="748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133" dirty="0">
                <a:solidFill>
                  <a:schemeClr val="bg1"/>
                </a:solidFill>
                <a:latin typeface="Montserrat-SemiBold"/>
              </a:rPr>
              <a:t>Министерство труда и социального развития </a:t>
            </a:r>
          </a:p>
          <a:p>
            <a:pPr algn="r"/>
            <a:r>
              <a:rPr lang="ru-RU" sz="2133" dirty="0">
                <a:solidFill>
                  <a:schemeClr val="bg1"/>
                </a:solidFill>
                <a:latin typeface="Montserrat-SemiBold"/>
              </a:rPr>
              <a:t>Новосибирской области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987574"/>
            <a:ext cx="7882343" cy="9950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933" dirty="0" smtClean="0">
                <a:solidFill>
                  <a:schemeClr val="bg1"/>
                </a:solidFill>
              </a:rPr>
              <a:t>Субсидии за трудоустройство выпускников </a:t>
            </a:r>
            <a:r>
              <a:rPr lang="ru-RU" sz="2933" dirty="0" smtClean="0">
                <a:solidFill>
                  <a:schemeClr val="bg1"/>
                </a:solidFill>
              </a:rPr>
              <a:t>2022 года выпуска</a:t>
            </a:r>
            <a:endParaRPr lang="ru-RU" sz="2933" dirty="0">
              <a:solidFill>
                <a:schemeClr val="bg1"/>
              </a:solidFill>
              <a:latin typeface="Montserrat-SemiBold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91C663AF-13D3-4A88-B931-5511BCB5F0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112" y="2511786"/>
            <a:ext cx="1250161" cy="8274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xmlns="" id="{EC07401F-C5F7-4B96-9BA5-58A8841C3C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6150" y="2515866"/>
            <a:ext cx="1267933" cy="8233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70975E9C-B75A-47CB-B77E-16FA3EB615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6952" y="2511789"/>
            <a:ext cx="1301889" cy="8367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88738" y="2454151"/>
            <a:ext cx="1237964" cy="8850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4" name="Picture 6" descr="https://s0.rbk.ru/v6_top_pics/media/img/9/00/755773501169009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7115" y="2486391"/>
            <a:ext cx="1309100" cy="87443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482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809" y="2427734"/>
            <a:ext cx="1078823" cy="1130905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6601125" y="752466"/>
            <a:ext cx="1080120" cy="12195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1E3685"/>
              </a:solidFill>
              <a:latin typeface="Montserrat-Regular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77304" y="929447"/>
            <a:ext cx="4977991" cy="584775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Субсидирование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найма выпускников СПО и ВО 2022 года выпуска</a:t>
            </a:r>
            <a:endParaRPr lang="ru-RU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091" y="3228896"/>
            <a:ext cx="1056541" cy="1015454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-30966457" y="1800778"/>
            <a:ext cx="739376" cy="136927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33" dirty="0">
                <a:solidFill>
                  <a:schemeClr val="tx2">
                    <a:lumMod val="75000"/>
                  </a:schemeClr>
                </a:solidFill>
              </a:rPr>
              <a:t>период временной занятости работника, за который осуществляется поддержка, составляет </a:t>
            </a:r>
            <a:r>
              <a:rPr lang="ru-RU" sz="1733" b="1" dirty="0">
                <a:solidFill>
                  <a:schemeClr val="tx2">
                    <a:lumMod val="75000"/>
                  </a:schemeClr>
                </a:solidFill>
              </a:rPr>
              <a:t>не более 3 месяцев,</a:t>
            </a:r>
            <a:r>
              <a:rPr lang="ru-RU" sz="1733" dirty="0">
                <a:solidFill>
                  <a:schemeClr val="tx2">
                    <a:lumMod val="75000"/>
                  </a:schemeClr>
                </a:solidFill>
              </a:rPr>
              <a:t> средства на материально-техническое оснащение предоставляются </a:t>
            </a:r>
            <a:r>
              <a:rPr lang="ru-RU" sz="1733" b="1" dirty="0">
                <a:solidFill>
                  <a:schemeClr val="tx2">
                    <a:lumMod val="75000"/>
                  </a:schemeClr>
                </a:solidFill>
              </a:rPr>
              <a:t>на одно рабочее место на весь период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199503" y="4322008"/>
            <a:ext cx="754896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00" dirty="0" smtClean="0">
                <a:solidFill>
                  <a:schemeClr val="tx2">
                    <a:lumMod val="75000"/>
                  </a:schemeClr>
                </a:solidFill>
              </a:rPr>
              <a:t>Субсидия предоставляется только за вновь трудоустроенного выпускника.</a:t>
            </a:r>
          </a:p>
          <a:p>
            <a:r>
              <a:rPr lang="ru-RU" sz="1500" dirty="0" smtClean="0">
                <a:solidFill>
                  <a:schemeClr val="tx2">
                    <a:lumMod val="75000"/>
                  </a:schemeClr>
                </a:solidFill>
              </a:rPr>
              <a:t>Компенсация затрат за ранее трудоустроенных выпускников не предусмотрена</a:t>
            </a:r>
            <a:endParaRPr lang="ru-RU" sz="1500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3078702" y="1527708"/>
            <a:ext cx="5739080" cy="819352"/>
            <a:chOff x="1622105" y="1998333"/>
            <a:chExt cx="4304310" cy="614514"/>
          </a:xfrm>
        </p:grpSpPr>
        <p:sp>
          <p:nvSpPr>
            <p:cNvPr id="23" name="Прямоугольник 22"/>
            <p:cNvSpPr/>
            <p:nvPr/>
          </p:nvSpPr>
          <p:spPr>
            <a:xfrm>
              <a:off x="1622105" y="2066606"/>
              <a:ext cx="3246453" cy="50023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867" b="1" dirty="0">
                  <a:solidFill>
                    <a:schemeClr val="accent6">
                      <a:lumMod val="75000"/>
                    </a:schemeClr>
                  </a:solidFill>
                </a:rPr>
                <a:t>МРОТ + страховые взносы + районный коэффициент</a:t>
              </a:r>
            </a:p>
          </p:txBody>
        </p:sp>
        <p:sp>
          <p:nvSpPr>
            <p:cNvPr id="24" name="Левая круглая скобка 23"/>
            <p:cNvSpPr/>
            <p:nvPr/>
          </p:nvSpPr>
          <p:spPr>
            <a:xfrm>
              <a:off x="1918987" y="1998333"/>
              <a:ext cx="72008" cy="614514"/>
            </a:xfrm>
            <a:prstGeom prst="leftBracket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2667" dirty="0"/>
            </a:p>
          </p:txBody>
        </p:sp>
        <p:sp>
          <p:nvSpPr>
            <p:cNvPr id="25" name="Правая круглая скобка 24"/>
            <p:cNvSpPr/>
            <p:nvPr/>
          </p:nvSpPr>
          <p:spPr>
            <a:xfrm>
              <a:off x="4581128" y="1998333"/>
              <a:ext cx="45719" cy="591493"/>
            </a:xfrm>
            <a:prstGeom prst="rightBracket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2667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4836619" y="2173737"/>
              <a:ext cx="1089796" cy="26925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733" b="1" dirty="0" smtClean="0">
                  <a:solidFill>
                    <a:schemeClr val="accent6">
                      <a:lumMod val="75000"/>
                    </a:schemeClr>
                  </a:solidFill>
                </a:rPr>
                <a:t>2 месяца</a:t>
              </a:r>
              <a:endParaRPr lang="ru-RU" sz="1733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4704226" y="2170926"/>
              <a:ext cx="221918" cy="26925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733" b="1" dirty="0">
                  <a:solidFill>
                    <a:schemeClr val="accent6">
                      <a:lumMod val="75000"/>
                    </a:schemeClr>
                  </a:solidFill>
                </a:rPr>
                <a:t>х</a:t>
              </a:r>
            </a:p>
          </p:txBody>
        </p:sp>
      </p:grpSp>
      <p:sp>
        <p:nvSpPr>
          <p:cNvPr id="33" name="Прямоугольник 32"/>
          <p:cNvSpPr/>
          <p:nvPr/>
        </p:nvSpPr>
        <p:spPr>
          <a:xfrm>
            <a:off x="1224205" y="3382655"/>
            <a:ext cx="7890922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00" dirty="0" smtClean="0">
                <a:solidFill>
                  <a:schemeClr val="tx2">
                    <a:lumMod val="75000"/>
                  </a:schemeClr>
                </a:solidFill>
              </a:rPr>
              <a:t>1.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Обеспечение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занятости не менее 80% трудоустроенных выпускников 2022 года выпуска до конца календарного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года.</a:t>
            </a:r>
            <a:endParaRPr lang="ru-RU" sz="14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2.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О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беспечение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заработной платы трудоустроенных выпускников 2022 года выпуска на уровне среднеотраслевого уровня по итогам 2021 года с учетом полученной субсидии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68065" y="546234"/>
            <a:ext cx="8988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 smtClean="0">
                <a:solidFill>
                  <a:schemeClr val="tx2">
                    <a:lumMod val="75000"/>
                  </a:schemeClr>
                </a:solidFill>
              </a:rPr>
              <a:t>Постановление </a:t>
            </a:r>
            <a:r>
              <a:rPr lang="ru-RU" sz="900" dirty="0">
                <a:solidFill>
                  <a:schemeClr val="tx2">
                    <a:lumMod val="75000"/>
                  </a:schemeClr>
                </a:solidFill>
              </a:rPr>
              <a:t>Правительства Новосибирской области от 15.06.2022 N </a:t>
            </a:r>
            <a:r>
              <a:rPr lang="ru-RU" sz="900" dirty="0" smtClean="0">
                <a:solidFill>
                  <a:schemeClr val="tx2">
                    <a:lumMod val="75000"/>
                  </a:schemeClr>
                </a:solidFill>
              </a:rPr>
              <a:t>272-п «О </a:t>
            </a:r>
            <a:r>
              <a:rPr lang="ru-RU" sz="900" dirty="0">
                <a:solidFill>
                  <a:schemeClr val="tx2">
                    <a:lumMod val="75000"/>
                  </a:schemeClr>
                </a:solidFill>
              </a:rPr>
              <a:t>реализации дополнительного мероприятия по поддержке занятости в 2022 году граждан, завершивших в 2022 году обучение по основным образовательным программам среднего профессионального образования и высшего </a:t>
            </a:r>
            <a:r>
              <a:rPr lang="ru-RU" sz="900" dirty="0" smtClean="0">
                <a:solidFill>
                  <a:schemeClr val="tx2">
                    <a:lumMod val="75000"/>
                  </a:schemeClr>
                </a:solidFill>
              </a:rPr>
              <a:t>образования»</a:t>
            </a:r>
            <a:endParaRPr lang="ru-RU" sz="9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6" name="Picture 2" descr="https://sun9-23.userapi.com/c855520/v855520014/17884f/9KISEVah58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324" y="988704"/>
            <a:ext cx="2098915" cy="1627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ounded Rectangle"/>
          <p:cNvSpPr/>
          <p:nvPr/>
        </p:nvSpPr>
        <p:spPr>
          <a:xfrm>
            <a:off x="-359004" y="59751"/>
            <a:ext cx="9167597" cy="468797"/>
          </a:xfrm>
          <a:prstGeom prst="roundRect">
            <a:avLst>
              <a:gd name="adj" fmla="val 50000"/>
            </a:avLst>
          </a:prstGeom>
          <a:solidFill>
            <a:srgbClr val="01489B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50800" tIns="50800" rIns="50800" bIns="50800" anchor="ctr"/>
          <a:lstStyle/>
          <a:p>
            <a:pPr algn="ctr">
              <a:lnSpc>
                <a:spcPct val="100000"/>
              </a:lnSpc>
              <a:defRPr sz="3200" baseline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3200"/>
          </a:p>
        </p:txBody>
      </p:sp>
      <p:pic>
        <p:nvPicPr>
          <p:cNvPr id="28" name="Рисунок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5958" y="77732"/>
            <a:ext cx="845642" cy="419642"/>
          </a:xfrm>
          <a:prstGeom prst="rect">
            <a:avLst/>
          </a:prstGeom>
        </p:spPr>
      </p:pic>
      <p:sp>
        <p:nvSpPr>
          <p:cNvPr id="103" name="Shape 67"/>
          <p:cNvSpPr/>
          <p:nvPr/>
        </p:nvSpPr>
        <p:spPr>
          <a:xfrm>
            <a:off x="-745033" y="84421"/>
            <a:ext cx="9865096" cy="384721"/>
          </a:xfrm>
          <a:prstGeom prst="rect">
            <a:avLst/>
          </a:prstGeom>
          <a:ln w="3175">
            <a:miter lim="400000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8100" tIns="38100" rIns="38100" bIns="38100" anchor="ctr">
            <a:spAutoFit/>
          </a:bodyPr>
          <a:lstStyle>
            <a:lvl1pPr algn="r">
              <a:defRPr sz="1800" cap="all" spc="360">
                <a:latin typeface="+mn-lt"/>
                <a:ea typeface="+mn-ea"/>
                <a:cs typeface="+mn-cs"/>
                <a:sym typeface="Montserrat-Regular"/>
              </a:defRPr>
            </a:lvl1pPr>
          </a:lstStyle>
          <a:p>
            <a:pPr algn="ctr"/>
            <a:r>
              <a:rPr lang="ru-RU" sz="2000" b="1" dirty="0" smtClean="0">
                <a:solidFill>
                  <a:srgbClr val="FFFFFF"/>
                </a:solidFill>
              </a:rPr>
              <a:t>СУБСИДИРОВАНИЕ НАЙМА ВЫПУСКНИКОВ</a:t>
            </a:r>
            <a:endParaRPr sz="2000" b="1" dirty="0">
              <a:solidFill>
                <a:srgbClr val="FFFFFF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277350"/>
            <a:ext cx="598656" cy="598656"/>
          </a:xfrm>
          <a:prstGeom prst="rect">
            <a:avLst/>
          </a:prstGeom>
        </p:spPr>
      </p:pic>
      <p:sp>
        <p:nvSpPr>
          <p:cNvPr id="29" name="Прямоугольник 28"/>
          <p:cNvSpPr/>
          <p:nvPr/>
        </p:nvSpPr>
        <p:spPr>
          <a:xfrm>
            <a:off x="1" y="4889005"/>
            <a:ext cx="9144000" cy="254495"/>
          </a:xfrm>
          <a:prstGeom prst="rect">
            <a:avLst/>
          </a:prstGeom>
          <a:solidFill>
            <a:srgbClr val="0148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224204" y="2652687"/>
            <a:ext cx="7548961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субсидия предоставляется работодателям, осуществляющим на территории Новосибирской области деятельность в сфере промышленности, транспорта, сельского хозяйства, строительства, информационных технологий и связи</a:t>
            </a:r>
          </a:p>
          <a:p>
            <a:endParaRPr lang="en-US" sz="15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03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ounded Rectangle"/>
          <p:cNvSpPr/>
          <p:nvPr/>
        </p:nvSpPr>
        <p:spPr>
          <a:xfrm>
            <a:off x="-540568" y="86729"/>
            <a:ext cx="9167597" cy="468797"/>
          </a:xfrm>
          <a:prstGeom prst="roundRect">
            <a:avLst>
              <a:gd name="adj" fmla="val 50000"/>
            </a:avLst>
          </a:prstGeom>
          <a:solidFill>
            <a:srgbClr val="01489B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50800" tIns="50800" rIns="50800" bIns="50800" anchor="ctr"/>
          <a:lstStyle/>
          <a:p>
            <a:pPr algn="ctr">
              <a:lnSpc>
                <a:spcPct val="100000"/>
              </a:lnSpc>
              <a:defRPr sz="3200" baseline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3200"/>
          </a:p>
        </p:txBody>
      </p:sp>
      <p:sp>
        <p:nvSpPr>
          <p:cNvPr id="103" name="Shape 67"/>
          <p:cNvSpPr/>
          <p:nvPr/>
        </p:nvSpPr>
        <p:spPr>
          <a:xfrm>
            <a:off x="1505442" y="141877"/>
            <a:ext cx="9865096" cy="323165"/>
          </a:xfrm>
          <a:prstGeom prst="rect">
            <a:avLst/>
          </a:prstGeom>
          <a:ln w="3175">
            <a:miter lim="400000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8100" tIns="38100" rIns="38100" bIns="38100" anchor="ctr">
            <a:spAutoFit/>
          </a:bodyPr>
          <a:lstStyle>
            <a:lvl1pPr algn="r">
              <a:defRPr sz="1800" cap="all" spc="360">
                <a:latin typeface="+mn-lt"/>
                <a:ea typeface="+mn-ea"/>
                <a:cs typeface="+mn-cs"/>
                <a:sym typeface="Montserrat-Regular"/>
              </a:defRPr>
            </a:lvl1pPr>
          </a:lstStyle>
          <a:p>
            <a:pPr algn="l"/>
            <a:r>
              <a:rPr lang="ru-RU" sz="1600" b="1" dirty="0" smtClean="0">
                <a:solidFill>
                  <a:srgbClr val="FFFFFF"/>
                </a:solidFill>
              </a:rPr>
              <a:t>Подать заявку </a:t>
            </a:r>
            <a:endParaRPr sz="1600" b="1" dirty="0">
              <a:solidFill>
                <a:srgbClr val="FFFFFF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601125" y="752466"/>
            <a:ext cx="1080120" cy="12195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1E3685"/>
              </a:solidFill>
              <a:latin typeface="Montserrat-Regular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" y="4889005"/>
            <a:ext cx="9144000" cy="254495"/>
          </a:xfrm>
          <a:prstGeom prst="rect">
            <a:avLst/>
          </a:prstGeom>
          <a:solidFill>
            <a:srgbClr val="0148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774" y="113409"/>
            <a:ext cx="764079" cy="37916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99" y="778049"/>
            <a:ext cx="1296144" cy="1296144"/>
          </a:xfrm>
          <a:prstGeom prst="rect">
            <a:avLst/>
          </a:prstGeom>
        </p:spPr>
      </p:pic>
      <p:sp>
        <p:nvSpPr>
          <p:cNvPr id="19" name="Прямоугольник 18"/>
          <p:cNvSpPr/>
          <p:nvPr/>
        </p:nvSpPr>
        <p:spPr>
          <a:xfrm>
            <a:off x="1697807" y="733094"/>
            <a:ext cx="3096344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Объявления об отборе</a:t>
            </a:r>
          </a:p>
          <a:p>
            <a:endParaRPr lang="ru-RU" sz="8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Форма заявки</a:t>
            </a:r>
          </a:p>
          <a:p>
            <a:endParaRPr lang="ru-RU" sz="8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Форма согласия на обработку персональных данных</a:t>
            </a:r>
          </a:p>
          <a:p>
            <a:endParaRPr lang="ru-RU" sz="8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Требование к участнику отбора</a:t>
            </a:r>
            <a:endParaRPr lang="ru-RU" sz="15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Штриховая стрелка вправо 8"/>
          <p:cNvSpPr/>
          <p:nvPr/>
        </p:nvSpPr>
        <p:spPr>
          <a:xfrm>
            <a:off x="4717529" y="1197740"/>
            <a:ext cx="1023715" cy="389545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5940152" y="821482"/>
            <a:ext cx="3096344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На сайте министерства труда и социального развития Новосибирской области в разделе «Конкурсы»</a:t>
            </a:r>
          </a:p>
          <a:p>
            <a:pPr algn="ctr"/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https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</a:rPr>
              <a:t>://mtsr.nso.ru/page/1235</a:t>
            </a:r>
            <a:endParaRPr lang="ru-RU" sz="14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15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169" y="2513888"/>
            <a:ext cx="502867" cy="502867"/>
          </a:xfrm>
          <a:prstGeom prst="rect">
            <a:avLst/>
          </a:prstGeom>
        </p:spPr>
      </p:pic>
      <p:sp>
        <p:nvSpPr>
          <p:cNvPr id="27" name="Прямоугольник 26"/>
          <p:cNvSpPr/>
          <p:nvPr/>
        </p:nvSpPr>
        <p:spPr>
          <a:xfrm>
            <a:off x="783790" y="2480092"/>
            <a:ext cx="67687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>Подать заявку можно в любое время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Отборы на предоставление субсидии идут непрерывно. </a:t>
            </a:r>
          </a:p>
        </p:txBody>
      </p:sp>
      <p:pic>
        <p:nvPicPr>
          <p:cNvPr id="28" name="Рисунок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168" y="3319665"/>
            <a:ext cx="502867" cy="502867"/>
          </a:xfrm>
          <a:prstGeom prst="rect">
            <a:avLst/>
          </a:prstGeom>
        </p:spPr>
      </p:pic>
      <p:sp>
        <p:nvSpPr>
          <p:cNvPr id="30" name="Прямоугольник 29"/>
          <p:cNvSpPr/>
          <p:nvPr/>
        </p:nvSpPr>
        <p:spPr>
          <a:xfrm>
            <a:off x="743607" y="3149336"/>
            <a:ext cx="840039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Минимальный пакет документов </a:t>
            </a:r>
          </a:p>
          <a:p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(заявка, документы, подтверждающие полномочия, сведения о счете,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справка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об отсутствии задолженности по выплате заработной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платы, сведения о вакансиях и организации наставничества)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31" name="Рисунок 3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5320" y="4178023"/>
            <a:ext cx="502867" cy="502867"/>
          </a:xfrm>
          <a:prstGeom prst="rect">
            <a:avLst/>
          </a:prstGeom>
        </p:spPr>
      </p:pic>
      <p:sp>
        <p:nvSpPr>
          <p:cNvPr id="32" name="Прямоугольник 31"/>
          <p:cNvSpPr/>
          <p:nvPr/>
        </p:nvSpPr>
        <p:spPr>
          <a:xfrm>
            <a:off x="743607" y="4185255"/>
            <a:ext cx="84003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Заявки принимаются по адресу: г. Новосибирск, ул. Ленина, д. 28, </a:t>
            </a:r>
            <a:r>
              <a:rPr lang="ru-RU" sz="1600" b="1" dirty="0" err="1" smtClean="0">
                <a:solidFill>
                  <a:schemeClr val="tx2">
                    <a:lumMod val="75000"/>
                  </a:schemeClr>
                </a:solidFill>
              </a:rPr>
              <a:t>каб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. 227</a:t>
            </a:r>
          </a:p>
          <a:p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в рабочие дни с 09.00 часов до 18.00 часов (в пятницу до 17.00 часов)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11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ounded Rectangle"/>
          <p:cNvSpPr/>
          <p:nvPr/>
        </p:nvSpPr>
        <p:spPr>
          <a:xfrm>
            <a:off x="-203109" y="77700"/>
            <a:ext cx="9167597" cy="468797"/>
          </a:xfrm>
          <a:prstGeom prst="roundRect">
            <a:avLst>
              <a:gd name="adj" fmla="val 50000"/>
            </a:avLst>
          </a:prstGeom>
          <a:solidFill>
            <a:srgbClr val="01489B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50800" tIns="50800" rIns="50800" bIns="50800" anchor="ctr"/>
          <a:lstStyle/>
          <a:p>
            <a:pPr algn="ctr">
              <a:lnSpc>
                <a:spcPct val="100000"/>
              </a:lnSpc>
              <a:defRPr sz="3200" baseline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3200"/>
          </a:p>
        </p:txBody>
      </p:sp>
      <p:sp>
        <p:nvSpPr>
          <p:cNvPr id="103" name="Shape 67"/>
          <p:cNvSpPr/>
          <p:nvPr/>
        </p:nvSpPr>
        <p:spPr>
          <a:xfrm>
            <a:off x="994944" y="205143"/>
            <a:ext cx="9865096" cy="292388"/>
          </a:xfrm>
          <a:prstGeom prst="rect">
            <a:avLst/>
          </a:prstGeom>
          <a:ln w="3175">
            <a:miter lim="400000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8100" tIns="38100" rIns="38100" bIns="38100" anchor="ctr">
            <a:spAutoFit/>
          </a:bodyPr>
          <a:lstStyle>
            <a:lvl1pPr algn="r">
              <a:defRPr sz="1800" cap="all" spc="360">
                <a:latin typeface="+mn-lt"/>
                <a:ea typeface="+mn-ea"/>
                <a:cs typeface="+mn-cs"/>
                <a:sym typeface="Montserrat-Regular"/>
              </a:defRPr>
            </a:lvl1pPr>
          </a:lstStyle>
          <a:p>
            <a:pPr algn="l"/>
            <a:r>
              <a:rPr lang="ru-RU" sz="1400" b="1" dirty="0" smtClean="0">
                <a:solidFill>
                  <a:srgbClr val="FFFFFF"/>
                </a:solidFill>
              </a:rPr>
              <a:t>Заключение соглашения и расходование средств субсидии</a:t>
            </a:r>
            <a:endParaRPr sz="1400" b="1" dirty="0">
              <a:solidFill>
                <a:srgbClr val="FFFFFF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601125" y="752466"/>
            <a:ext cx="1080120" cy="12195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1E3685"/>
              </a:solidFill>
              <a:latin typeface="Montserrat-Regular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" y="4889005"/>
            <a:ext cx="9144000" cy="254495"/>
          </a:xfrm>
          <a:prstGeom prst="rect">
            <a:avLst/>
          </a:prstGeom>
          <a:solidFill>
            <a:srgbClr val="0148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86" y="103543"/>
            <a:ext cx="910814" cy="451983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137" y="3716317"/>
            <a:ext cx="750593" cy="750593"/>
          </a:xfrm>
          <a:prstGeom prst="rect">
            <a:avLst/>
          </a:prstGeom>
        </p:spPr>
      </p:pic>
      <p:sp>
        <p:nvSpPr>
          <p:cNvPr id="27" name="Прямоугольник 26"/>
          <p:cNvSpPr/>
          <p:nvPr/>
        </p:nvSpPr>
        <p:spPr>
          <a:xfrm>
            <a:off x="1115616" y="3624575"/>
            <a:ext cx="820891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Всего 2 формы отчетов:</a:t>
            </a:r>
          </a:p>
          <a:p>
            <a:pPr marL="342900" indent="-342900">
              <a:buAutoNum type="arabicPeriod"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Отчет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о достижении значения результата и показателей предоставления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субсидии </a:t>
            </a:r>
          </a:p>
          <a:p>
            <a:pPr marL="342900" indent="-342900">
              <a:buAutoNum type="arabicPeriod"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Отчет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о расходах, источником финансового обеспечения которых является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субсидия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4240" y="2024223"/>
            <a:ext cx="1018388" cy="973990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1102431" y="1642398"/>
            <a:ext cx="760316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Средства субсидии подлежат казначейскому сопровождению.</a:t>
            </a:r>
          </a:p>
          <a:p>
            <a:pPr marL="342900" indent="-342900">
              <a:buAutoNum type="arabicPeriod"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Зарезервировать счет в территориальном органе Федерального казначейства (ТОФК)</a:t>
            </a:r>
          </a:p>
          <a:p>
            <a:pPr marL="342900" indent="-342900">
              <a:buAutoNum type="arabicPeriod"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Открыть счет в ТОФК после заключения соглашения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marL="342900" indent="-342900">
              <a:buAutoNum type="arabicPeriod"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Настроить рабочее место для работы с системой Электронный бюджет 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https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://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eb.cert.roskazna.ru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Предоставить утвержденные сведения о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направлениях расходования целевых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средств в ТОФК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115616" y="627534"/>
            <a:ext cx="820891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Заключение соглашения:</a:t>
            </a:r>
          </a:p>
          <a:p>
            <a:pPr marL="342900" indent="-342900">
              <a:buAutoNum type="arabicPeriod"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На бумажном носителе</a:t>
            </a:r>
          </a:p>
          <a:p>
            <a:pPr marL="342900" indent="-342900">
              <a:buAutoNum type="arabicPeriod"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В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течение пяти рабочих дней со дня принятия решения о предоставлении субсидии победителю</a:t>
            </a: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15000" contrast="1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924" y="749001"/>
            <a:ext cx="623020" cy="774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9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ounded Rectangle"/>
          <p:cNvSpPr/>
          <p:nvPr/>
        </p:nvSpPr>
        <p:spPr>
          <a:xfrm>
            <a:off x="-252536" y="77700"/>
            <a:ext cx="9167597" cy="468797"/>
          </a:xfrm>
          <a:prstGeom prst="roundRect">
            <a:avLst>
              <a:gd name="adj" fmla="val 50000"/>
            </a:avLst>
          </a:prstGeom>
          <a:solidFill>
            <a:srgbClr val="01489B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50800" tIns="50800" rIns="50800" bIns="50800" anchor="ctr"/>
          <a:lstStyle/>
          <a:p>
            <a:pPr algn="ctr">
              <a:lnSpc>
                <a:spcPct val="100000"/>
              </a:lnSpc>
              <a:defRPr sz="3200" baseline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3200"/>
          </a:p>
        </p:txBody>
      </p:sp>
      <p:sp>
        <p:nvSpPr>
          <p:cNvPr id="103" name="Shape 67"/>
          <p:cNvSpPr/>
          <p:nvPr/>
        </p:nvSpPr>
        <p:spPr>
          <a:xfrm>
            <a:off x="866853" y="174932"/>
            <a:ext cx="9865096" cy="292388"/>
          </a:xfrm>
          <a:prstGeom prst="rect">
            <a:avLst/>
          </a:prstGeom>
          <a:ln w="3175">
            <a:miter lim="400000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8100" tIns="38100" rIns="38100" bIns="38100" anchor="ctr">
            <a:spAutoFit/>
          </a:bodyPr>
          <a:lstStyle>
            <a:lvl1pPr algn="r">
              <a:defRPr sz="1800" cap="all" spc="360">
                <a:latin typeface="+mn-lt"/>
                <a:ea typeface="+mn-ea"/>
                <a:cs typeface="+mn-cs"/>
                <a:sym typeface="Montserrat-Regular"/>
              </a:defRPr>
            </a:lvl1pPr>
          </a:lstStyle>
          <a:p>
            <a:pPr algn="l"/>
            <a:r>
              <a:rPr lang="ru-RU" sz="1400" b="1" dirty="0" smtClean="0">
                <a:solidFill>
                  <a:srgbClr val="FFFFFF"/>
                </a:solidFill>
              </a:rPr>
              <a:t>Контактная информация</a:t>
            </a:r>
            <a:endParaRPr sz="1400" b="1" dirty="0">
              <a:solidFill>
                <a:srgbClr val="FFFFFF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601125" y="752466"/>
            <a:ext cx="1080120" cy="12195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1E3685"/>
              </a:solidFill>
              <a:latin typeface="Montserrat-Regular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" y="4889005"/>
            <a:ext cx="9144000" cy="254495"/>
          </a:xfrm>
          <a:prstGeom prst="rect">
            <a:avLst/>
          </a:prstGeom>
          <a:solidFill>
            <a:srgbClr val="0148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774" y="113409"/>
            <a:ext cx="764079" cy="379167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102774" y="1871816"/>
            <a:ext cx="790423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Montserrat-SemiBold"/>
              </a:rPr>
              <a:t>Отдел трудоустройства, профессиональной ориентации и обучения управления занятости населения министерства труда и социального развития Новосибирской </a:t>
            </a:r>
            <a:r>
              <a:rPr lang="ru-RU" dirty="0" smtClean="0">
                <a:solidFill>
                  <a:srgbClr val="002060"/>
                </a:solidFill>
                <a:latin typeface="Montserrat-SemiBold"/>
              </a:rPr>
              <a:t>области</a:t>
            </a:r>
          </a:p>
          <a:p>
            <a:endParaRPr lang="ru-RU" dirty="0" smtClean="0">
              <a:solidFill>
                <a:srgbClr val="002060"/>
              </a:solidFill>
              <a:latin typeface="Montserrat-SemiBold"/>
            </a:endParaRPr>
          </a:p>
          <a:p>
            <a:r>
              <a:rPr lang="ru-RU" dirty="0" smtClean="0">
                <a:solidFill>
                  <a:srgbClr val="002060"/>
                </a:solidFill>
                <a:latin typeface="Montserrat-SemiBold"/>
              </a:rPr>
              <a:t>тел</a:t>
            </a:r>
            <a:r>
              <a:rPr lang="ru-RU" dirty="0">
                <a:solidFill>
                  <a:srgbClr val="002060"/>
                </a:solidFill>
                <a:latin typeface="Montserrat-SemiBold"/>
              </a:rPr>
              <a:t>.: </a:t>
            </a:r>
            <a:r>
              <a:rPr lang="ru-RU" dirty="0" smtClean="0">
                <a:solidFill>
                  <a:srgbClr val="002060"/>
                </a:solidFill>
                <a:latin typeface="Montserrat-SemiBold"/>
              </a:rPr>
              <a:t>8 </a:t>
            </a:r>
            <a:r>
              <a:rPr lang="ru-RU" dirty="0">
                <a:solidFill>
                  <a:srgbClr val="002060"/>
                </a:solidFill>
                <a:latin typeface="Montserrat-SemiBold"/>
              </a:rPr>
              <a:t>(383) 238 75 </a:t>
            </a:r>
            <a:r>
              <a:rPr lang="ru-RU" dirty="0" smtClean="0">
                <a:solidFill>
                  <a:srgbClr val="002060"/>
                </a:solidFill>
                <a:latin typeface="Montserrat-SemiBold"/>
              </a:rPr>
              <a:t>72 (Клепикова Юлия Викторовна)</a:t>
            </a:r>
          </a:p>
          <a:p>
            <a:r>
              <a:rPr lang="ru-RU" dirty="0" smtClean="0">
                <a:solidFill>
                  <a:schemeClr val="bg1"/>
                </a:solidFill>
                <a:latin typeface="Montserrat-SemiBold"/>
              </a:rPr>
              <a:t>тел.: </a:t>
            </a:r>
            <a:r>
              <a:rPr lang="ru-RU" dirty="0" smtClean="0">
                <a:solidFill>
                  <a:srgbClr val="002060"/>
                </a:solidFill>
                <a:latin typeface="Montserrat-SemiBold"/>
              </a:rPr>
              <a:t>8 (383) 238 75 01 (Кошелева Анна Александровна)</a:t>
            </a:r>
          </a:p>
          <a:p>
            <a:endParaRPr lang="ru-RU" dirty="0">
              <a:solidFill>
                <a:srgbClr val="002060"/>
              </a:solidFill>
              <a:latin typeface="Montserrat-SemiBold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Montserrat-SemiBold"/>
              </a:rPr>
              <a:t>e-mail</a:t>
            </a:r>
            <a:r>
              <a:rPr lang="ru-RU" dirty="0" smtClean="0">
                <a:solidFill>
                  <a:srgbClr val="002060"/>
                </a:solidFill>
                <a:latin typeface="Montserrat-SemiBold"/>
              </a:rPr>
              <a:t>: </a:t>
            </a:r>
            <a:r>
              <a:rPr lang="en-US" dirty="0" smtClean="0">
                <a:solidFill>
                  <a:srgbClr val="002060"/>
                </a:solidFill>
                <a:latin typeface="Montserrat-SemiBold"/>
                <a:hlinkClick r:id="rId3"/>
              </a:rPr>
              <a:t>yuvk@nso.ru</a:t>
            </a:r>
            <a:endParaRPr lang="en-US" dirty="0" smtClean="0">
              <a:solidFill>
                <a:srgbClr val="002060"/>
              </a:solidFill>
              <a:latin typeface="Montserrat-SemiBold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Montserrat-SemiBold"/>
              </a:rPr>
              <a:t>            </a:t>
            </a:r>
            <a:r>
              <a:rPr lang="en-US" dirty="0" smtClean="0">
                <a:solidFill>
                  <a:srgbClr val="002060"/>
                </a:solidFill>
                <a:latin typeface="Montserrat-SemiBold"/>
                <a:hlinkClick r:id="rId4"/>
              </a:rPr>
              <a:t>koaal@nso.ru</a:t>
            </a:r>
            <a:endParaRPr lang="en-US" dirty="0" smtClean="0">
              <a:solidFill>
                <a:srgbClr val="002060"/>
              </a:solidFill>
              <a:latin typeface="Montserrat-SemiBold"/>
            </a:endParaRPr>
          </a:p>
          <a:p>
            <a:pPr algn="ctr"/>
            <a:endParaRPr lang="ru-RU" dirty="0" smtClean="0">
              <a:solidFill>
                <a:srgbClr val="002060"/>
              </a:solidFill>
              <a:latin typeface="Montserrat-SemiBold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2774" y="711411"/>
            <a:ext cx="811963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002060"/>
                </a:solidFill>
                <a:latin typeface="Montserrat-SemiBold"/>
              </a:rPr>
              <a:t>По вопросам, связанным с предоставлением субсидии можно обратиться к специалистам министерства труда и социального развития Новосибирской области.</a:t>
            </a:r>
            <a:endParaRPr lang="en-US" dirty="0" smtClean="0">
              <a:solidFill>
                <a:srgbClr val="002060"/>
              </a:solidFill>
              <a:latin typeface="Montserrat-SemiBold"/>
            </a:endParaRPr>
          </a:p>
          <a:p>
            <a:pPr algn="ctr"/>
            <a:endParaRPr lang="ru-RU" dirty="0" smtClean="0">
              <a:solidFill>
                <a:srgbClr val="002060"/>
              </a:solidFill>
              <a:latin typeface="Montserrat-SemiBold"/>
            </a:endParaRPr>
          </a:p>
        </p:txBody>
      </p:sp>
    </p:spTree>
    <p:extLst>
      <p:ext uri="{BB962C8B-B14F-4D97-AF65-F5344CB8AC3E}">
        <p14:creationId xmlns:p14="http://schemas.microsoft.com/office/powerpoint/2010/main" val="422734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30168</TotalTime>
  <Words>467</Words>
  <Application>Microsoft Office PowerPoint</Application>
  <PresentationFormat>Экран (16:9)</PresentationFormat>
  <Paragraphs>53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Helvetica Light</vt:lpstr>
      <vt:lpstr>Montserrat-Regular</vt:lpstr>
      <vt:lpstr>Montserrat-SemiBold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Лада</dc:creator>
  <cp:lastModifiedBy>Кошелева Анна Александровна</cp:lastModifiedBy>
  <cp:revision>2135</cp:revision>
  <cp:lastPrinted>2018-12-11T10:32:39Z</cp:lastPrinted>
  <dcterms:created xsi:type="dcterms:W3CDTF">2009-04-22T03:24:40Z</dcterms:created>
  <dcterms:modified xsi:type="dcterms:W3CDTF">2022-08-08T02:12:43Z</dcterms:modified>
</cp:coreProperties>
</file>